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27"/>
    <p:restoredTop sz="94655"/>
  </p:normalViewPr>
  <p:slideViewPr>
    <p:cSldViewPr snapToGrid="0">
      <p:cViewPr varScale="1">
        <p:scale>
          <a:sx n="117" d="100"/>
          <a:sy n="117" d="100"/>
        </p:scale>
        <p:origin x="176" y="1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5310B7-8898-48FF-A3C7-FC43472F56EC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AF6CA36-8891-4CF8-90CF-7E7E23EFA222}">
      <dgm:prSet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GB" b="1" dirty="0"/>
            <a:t>Train</a:t>
          </a:r>
          <a:r>
            <a:rPr lang="en-GB" dirty="0"/>
            <a:t> an Object Detection model on custom data</a:t>
          </a:r>
          <a:endParaRPr lang="en-US" dirty="0"/>
        </a:p>
      </dgm:t>
    </dgm:pt>
    <dgm:pt modelId="{A027BE02-3ED2-421B-B17D-990E4554D896}" type="parTrans" cxnId="{ED916C2B-18F8-44BA-B39C-BD011A7A1B2D}">
      <dgm:prSet/>
      <dgm:spPr/>
      <dgm:t>
        <a:bodyPr/>
        <a:lstStyle/>
        <a:p>
          <a:endParaRPr lang="en-US"/>
        </a:p>
      </dgm:t>
    </dgm:pt>
    <dgm:pt modelId="{3014CAFB-FFB5-46FF-B6C5-03ABEEB6228E}" type="sibTrans" cxnId="{ED916C2B-18F8-44BA-B39C-BD011A7A1B2D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8EE62FD0-BFBA-4480-AA4F-BED593E1EDFC}">
      <dgm:prSet/>
      <dgm:spPr>
        <a:solidFill>
          <a:schemeClr val="accent3"/>
        </a:solidFill>
        <a:ln>
          <a:noFill/>
        </a:ln>
      </dgm:spPr>
      <dgm:t>
        <a:bodyPr/>
        <a:lstStyle/>
        <a:p>
          <a:r>
            <a:rPr lang="en-GB" dirty="0"/>
            <a:t>Use </a:t>
          </a:r>
          <a:r>
            <a:rPr lang="en-GB" b="1" dirty="0"/>
            <a:t>Active Learning </a:t>
          </a:r>
          <a:r>
            <a:rPr lang="en-GB" dirty="0"/>
            <a:t>to reduce annotation workload</a:t>
          </a:r>
          <a:endParaRPr lang="en-US" dirty="0"/>
        </a:p>
      </dgm:t>
    </dgm:pt>
    <dgm:pt modelId="{75E9A2CF-46EB-48AC-8681-9D4CC653361C}" type="parTrans" cxnId="{D7F9E7F0-B5CB-4F6C-A7D8-9F3D5987F15C}">
      <dgm:prSet/>
      <dgm:spPr/>
      <dgm:t>
        <a:bodyPr/>
        <a:lstStyle/>
        <a:p>
          <a:endParaRPr lang="en-US"/>
        </a:p>
      </dgm:t>
    </dgm:pt>
    <dgm:pt modelId="{0AFDD307-7918-4A54-B615-D7CB89500330}" type="sibTrans" cxnId="{D7F9E7F0-B5CB-4F6C-A7D8-9F3D5987F15C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6628D47C-4478-4A9B-8C9A-8E7C4C181753}">
      <dgm:prSet/>
      <dgm:spPr>
        <a:solidFill>
          <a:schemeClr val="accent6"/>
        </a:solidFill>
        <a:ln>
          <a:noFill/>
        </a:ln>
      </dgm:spPr>
      <dgm:t>
        <a:bodyPr/>
        <a:lstStyle/>
        <a:p>
          <a:r>
            <a:rPr lang="en-GB" dirty="0"/>
            <a:t>Understand how </a:t>
          </a:r>
          <a:r>
            <a:rPr lang="en-GB" b="1" dirty="0"/>
            <a:t>annotation quality </a:t>
          </a:r>
          <a:r>
            <a:rPr lang="en-GB" dirty="0"/>
            <a:t>affects model performance</a:t>
          </a:r>
          <a:endParaRPr lang="en-US" dirty="0"/>
        </a:p>
      </dgm:t>
    </dgm:pt>
    <dgm:pt modelId="{20215DDB-7048-43AE-A475-9FC11745DE28}" type="parTrans" cxnId="{7D642E78-975F-4713-8652-0958FC8F0D8D}">
      <dgm:prSet/>
      <dgm:spPr/>
      <dgm:t>
        <a:bodyPr/>
        <a:lstStyle/>
        <a:p>
          <a:endParaRPr lang="en-US"/>
        </a:p>
      </dgm:t>
    </dgm:pt>
    <dgm:pt modelId="{C17B2575-1126-46FA-BCA5-F1100B0B6459}" type="sibTrans" cxnId="{7D642E78-975F-4713-8652-0958FC8F0D8D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499C2E10-A149-49DB-9471-4FED082DA82A}">
      <dgm:prSet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GB" dirty="0"/>
            <a:t>Apply </a:t>
          </a:r>
          <a:r>
            <a:rPr lang="en-GB" b="1" dirty="0"/>
            <a:t>Transfer Learning </a:t>
          </a:r>
          <a:r>
            <a:rPr lang="en-GB" dirty="0"/>
            <a:t>to boost performance and reduce training time</a:t>
          </a:r>
          <a:endParaRPr lang="en-US" dirty="0"/>
        </a:p>
      </dgm:t>
    </dgm:pt>
    <dgm:pt modelId="{BC697D2C-4DDA-4788-934D-34C80D3A1868}" type="parTrans" cxnId="{2B3244EB-66F1-4E31-8412-3F84F32F0DEC}">
      <dgm:prSet/>
      <dgm:spPr/>
      <dgm:t>
        <a:bodyPr/>
        <a:lstStyle/>
        <a:p>
          <a:endParaRPr lang="en-US"/>
        </a:p>
      </dgm:t>
    </dgm:pt>
    <dgm:pt modelId="{0D1AEF8E-5616-4A44-B5F1-139AC5529534}" type="sibTrans" cxnId="{2B3244EB-66F1-4E31-8412-3F84F32F0DEC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81C2078B-C85F-3740-A790-DA74685026B4}" type="pres">
      <dgm:prSet presAssocID="{235310B7-8898-48FF-A3C7-FC43472F56EC}" presName="Name0" presStyleCnt="0">
        <dgm:presLayoutVars>
          <dgm:animLvl val="lvl"/>
          <dgm:resizeHandles val="exact"/>
        </dgm:presLayoutVars>
      </dgm:prSet>
      <dgm:spPr/>
    </dgm:pt>
    <dgm:pt modelId="{B7552410-B519-6946-AB55-DAAB9C4DCCA5}" type="pres">
      <dgm:prSet presAssocID="{CAF6CA36-8891-4CF8-90CF-7E7E23EFA222}" presName="compositeNode" presStyleCnt="0">
        <dgm:presLayoutVars>
          <dgm:bulletEnabled val="1"/>
        </dgm:presLayoutVars>
      </dgm:prSet>
      <dgm:spPr/>
    </dgm:pt>
    <dgm:pt modelId="{054A2B29-A446-5B41-A402-3299D7BB45E9}" type="pres">
      <dgm:prSet presAssocID="{CAF6CA36-8891-4CF8-90CF-7E7E23EFA222}" presName="bgRect" presStyleLbl="alignNode1" presStyleIdx="0" presStyleCnt="4"/>
      <dgm:spPr/>
    </dgm:pt>
    <dgm:pt modelId="{EC23351A-87F7-764E-AA1A-370619FE24BC}" type="pres">
      <dgm:prSet presAssocID="{3014CAFB-FFB5-46FF-B6C5-03ABEEB6228E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68A84F4E-D0A3-1849-817B-53B3369B182D}" type="pres">
      <dgm:prSet presAssocID="{CAF6CA36-8891-4CF8-90CF-7E7E23EFA222}" presName="nodeRect" presStyleLbl="alignNode1" presStyleIdx="0" presStyleCnt="4">
        <dgm:presLayoutVars>
          <dgm:bulletEnabled val="1"/>
        </dgm:presLayoutVars>
      </dgm:prSet>
      <dgm:spPr/>
    </dgm:pt>
    <dgm:pt modelId="{305AD5C4-ACEA-0C4C-84A4-3DE2BEFFA703}" type="pres">
      <dgm:prSet presAssocID="{3014CAFB-FFB5-46FF-B6C5-03ABEEB6228E}" presName="sibTrans" presStyleCnt="0"/>
      <dgm:spPr/>
    </dgm:pt>
    <dgm:pt modelId="{3CF12788-1698-1C45-943A-951B04D91612}" type="pres">
      <dgm:prSet presAssocID="{8EE62FD0-BFBA-4480-AA4F-BED593E1EDFC}" presName="compositeNode" presStyleCnt="0">
        <dgm:presLayoutVars>
          <dgm:bulletEnabled val="1"/>
        </dgm:presLayoutVars>
      </dgm:prSet>
      <dgm:spPr/>
    </dgm:pt>
    <dgm:pt modelId="{113A410E-714C-6D49-8650-66EBDFE49FB7}" type="pres">
      <dgm:prSet presAssocID="{8EE62FD0-BFBA-4480-AA4F-BED593E1EDFC}" presName="bgRect" presStyleLbl="alignNode1" presStyleIdx="1" presStyleCnt="4"/>
      <dgm:spPr/>
    </dgm:pt>
    <dgm:pt modelId="{9C61A9CB-154E-4747-8C07-D17DB7C67A0E}" type="pres">
      <dgm:prSet presAssocID="{0AFDD307-7918-4A54-B615-D7CB89500330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3A7CD1AD-D512-D940-B49B-B987615B03E7}" type="pres">
      <dgm:prSet presAssocID="{8EE62FD0-BFBA-4480-AA4F-BED593E1EDFC}" presName="nodeRect" presStyleLbl="alignNode1" presStyleIdx="1" presStyleCnt="4">
        <dgm:presLayoutVars>
          <dgm:bulletEnabled val="1"/>
        </dgm:presLayoutVars>
      </dgm:prSet>
      <dgm:spPr/>
    </dgm:pt>
    <dgm:pt modelId="{39B45775-957E-EE41-AEA8-E8371DCB48E4}" type="pres">
      <dgm:prSet presAssocID="{0AFDD307-7918-4A54-B615-D7CB89500330}" presName="sibTrans" presStyleCnt="0"/>
      <dgm:spPr/>
    </dgm:pt>
    <dgm:pt modelId="{A824694E-C3C8-7A46-97B9-E97FCD04CC8A}" type="pres">
      <dgm:prSet presAssocID="{6628D47C-4478-4A9B-8C9A-8E7C4C181753}" presName="compositeNode" presStyleCnt="0">
        <dgm:presLayoutVars>
          <dgm:bulletEnabled val="1"/>
        </dgm:presLayoutVars>
      </dgm:prSet>
      <dgm:spPr/>
    </dgm:pt>
    <dgm:pt modelId="{CF0F435F-330D-3C46-A6EA-B5AAFFE55677}" type="pres">
      <dgm:prSet presAssocID="{6628D47C-4478-4A9B-8C9A-8E7C4C181753}" presName="bgRect" presStyleLbl="alignNode1" presStyleIdx="2" presStyleCnt="4"/>
      <dgm:spPr/>
    </dgm:pt>
    <dgm:pt modelId="{61EB726F-D04F-5044-B474-3E68756C53C3}" type="pres">
      <dgm:prSet presAssocID="{C17B2575-1126-46FA-BCA5-F1100B0B6459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53AEA1D2-54E2-5846-A2B4-C9DE80CF93A7}" type="pres">
      <dgm:prSet presAssocID="{6628D47C-4478-4A9B-8C9A-8E7C4C181753}" presName="nodeRect" presStyleLbl="alignNode1" presStyleIdx="2" presStyleCnt="4">
        <dgm:presLayoutVars>
          <dgm:bulletEnabled val="1"/>
        </dgm:presLayoutVars>
      </dgm:prSet>
      <dgm:spPr/>
    </dgm:pt>
    <dgm:pt modelId="{7E62B8D5-2E72-5C45-88B7-E943D6792229}" type="pres">
      <dgm:prSet presAssocID="{C17B2575-1126-46FA-BCA5-F1100B0B6459}" presName="sibTrans" presStyleCnt="0"/>
      <dgm:spPr/>
    </dgm:pt>
    <dgm:pt modelId="{C890122A-3D13-E946-A5EB-EB2A87717BA5}" type="pres">
      <dgm:prSet presAssocID="{499C2E10-A149-49DB-9471-4FED082DA82A}" presName="compositeNode" presStyleCnt="0">
        <dgm:presLayoutVars>
          <dgm:bulletEnabled val="1"/>
        </dgm:presLayoutVars>
      </dgm:prSet>
      <dgm:spPr/>
    </dgm:pt>
    <dgm:pt modelId="{A2E3DBFA-F962-6842-AE7C-D613DF5CDA95}" type="pres">
      <dgm:prSet presAssocID="{499C2E10-A149-49DB-9471-4FED082DA82A}" presName="bgRect" presStyleLbl="alignNode1" presStyleIdx="3" presStyleCnt="4"/>
      <dgm:spPr/>
    </dgm:pt>
    <dgm:pt modelId="{AECD300E-DABA-EF4D-8D39-C6408AB7BD35}" type="pres">
      <dgm:prSet presAssocID="{0D1AEF8E-5616-4A44-B5F1-139AC5529534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1946D97D-DEC4-2D4E-8F03-FED98BD367A2}" type="pres">
      <dgm:prSet presAssocID="{499C2E10-A149-49DB-9471-4FED082DA82A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12365718-3CFA-BA48-A3CD-BA65CB184850}" type="presOf" srcId="{6628D47C-4478-4A9B-8C9A-8E7C4C181753}" destId="{53AEA1D2-54E2-5846-A2B4-C9DE80CF93A7}" srcOrd="1" destOrd="0" presId="urn:microsoft.com/office/officeart/2016/7/layout/LinearBlockProcessNumbered"/>
    <dgm:cxn modelId="{1EFFD022-8FBD-1446-9550-333B2E33F7CD}" type="presOf" srcId="{8EE62FD0-BFBA-4480-AA4F-BED593E1EDFC}" destId="{3A7CD1AD-D512-D940-B49B-B987615B03E7}" srcOrd="1" destOrd="0" presId="urn:microsoft.com/office/officeart/2016/7/layout/LinearBlockProcessNumbered"/>
    <dgm:cxn modelId="{E92D3F24-AFD2-9941-9471-47F4BD3307D4}" type="presOf" srcId="{499C2E10-A149-49DB-9471-4FED082DA82A}" destId="{1946D97D-DEC4-2D4E-8F03-FED98BD367A2}" srcOrd="1" destOrd="0" presId="urn:microsoft.com/office/officeart/2016/7/layout/LinearBlockProcessNumbered"/>
    <dgm:cxn modelId="{ED916C2B-18F8-44BA-B39C-BD011A7A1B2D}" srcId="{235310B7-8898-48FF-A3C7-FC43472F56EC}" destId="{CAF6CA36-8891-4CF8-90CF-7E7E23EFA222}" srcOrd="0" destOrd="0" parTransId="{A027BE02-3ED2-421B-B17D-990E4554D896}" sibTransId="{3014CAFB-FFB5-46FF-B6C5-03ABEEB6228E}"/>
    <dgm:cxn modelId="{4CCB5735-37ED-FD44-93AB-BBF5E5454C31}" type="presOf" srcId="{235310B7-8898-48FF-A3C7-FC43472F56EC}" destId="{81C2078B-C85F-3740-A790-DA74685026B4}" srcOrd="0" destOrd="0" presId="urn:microsoft.com/office/officeart/2016/7/layout/LinearBlockProcessNumbered"/>
    <dgm:cxn modelId="{BB32156A-97E2-8B4E-B70E-A387AA5A8E50}" type="presOf" srcId="{3014CAFB-FFB5-46FF-B6C5-03ABEEB6228E}" destId="{EC23351A-87F7-764E-AA1A-370619FE24BC}" srcOrd="0" destOrd="0" presId="urn:microsoft.com/office/officeart/2016/7/layout/LinearBlockProcessNumbered"/>
    <dgm:cxn modelId="{7D642E78-975F-4713-8652-0958FC8F0D8D}" srcId="{235310B7-8898-48FF-A3C7-FC43472F56EC}" destId="{6628D47C-4478-4A9B-8C9A-8E7C4C181753}" srcOrd="2" destOrd="0" parTransId="{20215DDB-7048-43AE-A475-9FC11745DE28}" sibTransId="{C17B2575-1126-46FA-BCA5-F1100B0B6459}"/>
    <dgm:cxn modelId="{1C1A6F7A-80E6-4D49-B2B6-0D0ADEFBE1C2}" type="presOf" srcId="{CAF6CA36-8891-4CF8-90CF-7E7E23EFA222}" destId="{68A84F4E-D0A3-1849-817B-53B3369B182D}" srcOrd="1" destOrd="0" presId="urn:microsoft.com/office/officeart/2016/7/layout/LinearBlockProcessNumbered"/>
    <dgm:cxn modelId="{6AFA7794-22E4-9D47-BE71-BF9DEE7A39E2}" type="presOf" srcId="{0D1AEF8E-5616-4A44-B5F1-139AC5529534}" destId="{AECD300E-DABA-EF4D-8D39-C6408AB7BD35}" srcOrd="0" destOrd="0" presId="urn:microsoft.com/office/officeart/2016/7/layout/LinearBlockProcessNumbered"/>
    <dgm:cxn modelId="{E5879E97-1024-034F-A67B-D46145035EE8}" type="presOf" srcId="{8EE62FD0-BFBA-4480-AA4F-BED593E1EDFC}" destId="{113A410E-714C-6D49-8650-66EBDFE49FB7}" srcOrd="0" destOrd="0" presId="urn:microsoft.com/office/officeart/2016/7/layout/LinearBlockProcessNumbered"/>
    <dgm:cxn modelId="{8B804598-F104-794B-852B-162110A358B1}" type="presOf" srcId="{499C2E10-A149-49DB-9471-4FED082DA82A}" destId="{A2E3DBFA-F962-6842-AE7C-D613DF5CDA95}" srcOrd="0" destOrd="0" presId="urn:microsoft.com/office/officeart/2016/7/layout/LinearBlockProcessNumbered"/>
    <dgm:cxn modelId="{B797E79F-472F-474B-9D3A-D717D4EECEA2}" type="presOf" srcId="{6628D47C-4478-4A9B-8C9A-8E7C4C181753}" destId="{CF0F435F-330D-3C46-A6EA-B5AAFFE55677}" srcOrd="0" destOrd="0" presId="urn:microsoft.com/office/officeart/2016/7/layout/LinearBlockProcessNumbered"/>
    <dgm:cxn modelId="{538E48CC-94AD-8143-BCC0-B89DC1933143}" type="presOf" srcId="{0AFDD307-7918-4A54-B615-D7CB89500330}" destId="{9C61A9CB-154E-4747-8C07-D17DB7C67A0E}" srcOrd="0" destOrd="0" presId="urn:microsoft.com/office/officeart/2016/7/layout/LinearBlockProcessNumbered"/>
    <dgm:cxn modelId="{99D1E0DA-CB1F-7345-B943-8F9546B04F33}" type="presOf" srcId="{C17B2575-1126-46FA-BCA5-F1100B0B6459}" destId="{61EB726F-D04F-5044-B474-3E68756C53C3}" srcOrd="0" destOrd="0" presId="urn:microsoft.com/office/officeart/2016/7/layout/LinearBlockProcessNumbered"/>
    <dgm:cxn modelId="{45B586DC-427B-1841-90A1-71DC7705720B}" type="presOf" srcId="{CAF6CA36-8891-4CF8-90CF-7E7E23EFA222}" destId="{054A2B29-A446-5B41-A402-3299D7BB45E9}" srcOrd="0" destOrd="0" presId="urn:microsoft.com/office/officeart/2016/7/layout/LinearBlockProcessNumbered"/>
    <dgm:cxn modelId="{2B3244EB-66F1-4E31-8412-3F84F32F0DEC}" srcId="{235310B7-8898-48FF-A3C7-FC43472F56EC}" destId="{499C2E10-A149-49DB-9471-4FED082DA82A}" srcOrd="3" destOrd="0" parTransId="{BC697D2C-4DDA-4788-934D-34C80D3A1868}" sibTransId="{0D1AEF8E-5616-4A44-B5F1-139AC5529534}"/>
    <dgm:cxn modelId="{D7F9E7F0-B5CB-4F6C-A7D8-9F3D5987F15C}" srcId="{235310B7-8898-48FF-A3C7-FC43472F56EC}" destId="{8EE62FD0-BFBA-4480-AA4F-BED593E1EDFC}" srcOrd="1" destOrd="0" parTransId="{75E9A2CF-46EB-48AC-8681-9D4CC653361C}" sibTransId="{0AFDD307-7918-4A54-B615-D7CB89500330}"/>
    <dgm:cxn modelId="{466D0755-EB7C-7948-B277-8F84CB194E24}" type="presParOf" srcId="{81C2078B-C85F-3740-A790-DA74685026B4}" destId="{B7552410-B519-6946-AB55-DAAB9C4DCCA5}" srcOrd="0" destOrd="0" presId="urn:microsoft.com/office/officeart/2016/7/layout/LinearBlockProcessNumbered"/>
    <dgm:cxn modelId="{6D55852B-49F3-8944-BECA-E6DF2E74EE88}" type="presParOf" srcId="{B7552410-B519-6946-AB55-DAAB9C4DCCA5}" destId="{054A2B29-A446-5B41-A402-3299D7BB45E9}" srcOrd="0" destOrd="0" presId="urn:microsoft.com/office/officeart/2016/7/layout/LinearBlockProcessNumbered"/>
    <dgm:cxn modelId="{33164862-42A1-0341-AB11-8551DF8B6F57}" type="presParOf" srcId="{B7552410-B519-6946-AB55-DAAB9C4DCCA5}" destId="{EC23351A-87F7-764E-AA1A-370619FE24BC}" srcOrd="1" destOrd="0" presId="urn:microsoft.com/office/officeart/2016/7/layout/LinearBlockProcessNumbered"/>
    <dgm:cxn modelId="{2DFFEA21-5417-6E4B-B1C8-EDE24F93A31D}" type="presParOf" srcId="{B7552410-B519-6946-AB55-DAAB9C4DCCA5}" destId="{68A84F4E-D0A3-1849-817B-53B3369B182D}" srcOrd="2" destOrd="0" presId="urn:microsoft.com/office/officeart/2016/7/layout/LinearBlockProcessNumbered"/>
    <dgm:cxn modelId="{59DBF28A-B39B-D846-A150-5C78BF49BDA9}" type="presParOf" srcId="{81C2078B-C85F-3740-A790-DA74685026B4}" destId="{305AD5C4-ACEA-0C4C-84A4-3DE2BEFFA703}" srcOrd="1" destOrd="0" presId="urn:microsoft.com/office/officeart/2016/7/layout/LinearBlockProcessNumbered"/>
    <dgm:cxn modelId="{D3A604DB-C60D-F742-859A-515A4455C829}" type="presParOf" srcId="{81C2078B-C85F-3740-A790-DA74685026B4}" destId="{3CF12788-1698-1C45-943A-951B04D91612}" srcOrd="2" destOrd="0" presId="urn:microsoft.com/office/officeart/2016/7/layout/LinearBlockProcessNumbered"/>
    <dgm:cxn modelId="{BDC7BA35-B9CE-A04F-A0BF-351E3AF7D678}" type="presParOf" srcId="{3CF12788-1698-1C45-943A-951B04D91612}" destId="{113A410E-714C-6D49-8650-66EBDFE49FB7}" srcOrd="0" destOrd="0" presId="urn:microsoft.com/office/officeart/2016/7/layout/LinearBlockProcessNumbered"/>
    <dgm:cxn modelId="{98A0886E-C9BB-424F-AAED-E33EEA3CB753}" type="presParOf" srcId="{3CF12788-1698-1C45-943A-951B04D91612}" destId="{9C61A9CB-154E-4747-8C07-D17DB7C67A0E}" srcOrd="1" destOrd="0" presId="urn:microsoft.com/office/officeart/2016/7/layout/LinearBlockProcessNumbered"/>
    <dgm:cxn modelId="{EFCF2611-34AA-494F-A601-09C3C2CCEAAC}" type="presParOf" srcId="{3CF12788-1698-1C45-943A-951B04D91612}" destId="{3A7CD1AD-D512-D940-B49B-B987615B03E7}" srcOrd="2" destOrd="0" presId="urn:microsoft.com/office/officeart/2016/7/layout/LinearBlockProcessNumbered"/>
    <dgm:cxn modelId="{938175CF-FFF2-6440-8FEB-B7C82B0F6968}" type="presParOf" srcId="{81C2078B-C85F-3740-A790-DA74685026B4}" destId="{39B45775-957E-EE41-AEA8-E8371DCB48E4}" srcOrd="3" destOrd="0" presId="urn:microsoft.com/office/officeart/2016/7/layout/LinearBlockProcessNumbered"/>
    <dgm:cxn modelId="{6540B484-3EE8-EF4C-A7D8-16B029CFD278}" type="presParOf" srcId="{81C2078B-C85F-3740-A790-DA74685026B4}" destId="{A824694E-C3C8-7A46-97B9-E97FCD04CC8A}" srcOrd="4" destOrd="0" presId="urn:microsoft.com/office/officeart/2016/7/layout/LinearBlockProcessNumbered"/>
    <dgm:cxn modelId="{13533EA7-F6B3-0F45-BE65-89D0C52F6926}" type="presParOf" srcId="{A824694E-C3C8-7A46-97B9-E97FCD04CC8A}" destId="{CF0F435F-330D-3C46-A6EA-B5AAFFE55677}" srcOrd="0" destOrd="0" presId="urn:microsoft.com/office/officeart/2016/7/layout/LinearBlockProcessNumbered"/>
    <dgm:cxn modelId="{D3F8C7BA-B7DA-984C-8F05-D7C70C26D171}" type="presParOf" srcId="{A824694E-C3C8-7A46-97B9-E97FCD04CC8A}" destId="{61EB726F-D04F-5044-B474-3E68756C53C3}" srcOrd="1" destOrd="0" presId="urn:microsoft.com/office/officeart/2016/7/layout/LinearBlockProcessNumbered"/>
    <dgm:cxn modelId="{716D70BA-8032-D64D-A2AC-A49B7C45303D}" type="presParOf" srcId="{A824694E-C3C8-7A46-97B9-E97FCD04CC8A}" destId="{53AEA1D2-54E2-5846-A2B4-C9DE80CF93A7}" srcOrd="2" destOrd="0" presId="urn:microsoft.com/office/officeart/2016/7/layout/LinearBlockProcessNumbered"/>
    <dgm:cxn modelId="{88E2778E-23FB-9242-9EA2-7544DB09CC56}" type="presParOf" srcId="{81C2078B-C85F-3740-A790-DA74685026B4}" destId="{7E62B8D5-2E72-5C45-88B7-E943D6792229}" srcOrd="5" destOrd="0" presId="urn:microsoft.com/office/officeart/2016/7/layout/LinearBlockProcessNumbered"/>
    <dgm:cxn modelId="{C7580586-6D92-7446-B9E0-D7BAA995DE3B}" type="presParOf" srcId="{81C2078B-C85F-3740-A790-DA74685026B4}" destId="{C890122A-3D13-E946-A5EB-EB2A87717BA5}" srcOrd="6" destOrd="0" presId="urn:microsoft.com/office/officeart/2016/7/layout/LinearBlockProcessNumbered"/>
    <dgm:cxn modelId="{3337C7B4-5DCE-BD43-A4DA-BB5033B0E34F}" type="presParOf" srcId="{C890122A-3D13-E946-A5EB-EB2A87717BA5}" destId="{A2E3DBFA-F962-6842-AE7C-D613DF5CDA95}" srcOrd="0" destOrd="0" presId="urn:microsoft.com/office/officeart/2016/7/layout/LinearBlockProcessNumbered"/>
    <dgm:cxn modelId="{39001D42-5CDC-4A41-9B80-45D6E5EF06BF}" type="presParOf" srcId="{C890122A-3D13-E946-A5EB-EB2A87717BA5}" destId="{AECD300E-DABA-EF4D-8D39-C6408AB7BD35}" srcOrd="1" destOrd="0" presId="urn:microsoft.com/office/officeart/2016/7/layout/LinearBlockProcessNumbered"/>
    <dgm:cxn modelId="{1CFD89E0-6DD9-E846-B272-69E7F01269DA}" type="presParOf" srcId="{C890122A-3D13-E946-A5EB-EB2A87717BA5}" destId="{1946D97D-DEC4-2D4E-8F03-FED98BD367A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4A2B29-A446-5B41-A402-3299D7BB45E9}">
      <dsp:nvSpPr>
        <dsp:cNvPr id="0" name=""/>
        <dsp:cNvSpPr/>
      </dsp:nvSpPr>
      <dsp:spPr>
        <a:xfrm>
          <a:off x="169" y="654352"/>
          <a:ext cx="2048693" cy="2458432"/>
        </a:xfrm>
        <a:prstGeom prst="rect">
          <a:avLst/>
        </a:prstGeom>
        <a:solidFill>
          <a:schemeClr val="accent2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0" rIns="20236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Train</a:t>
          </a:r>
          <a:r>
            <a:rPr lang="en-GB" sz="1600" kern="1200" dirty="0"/>
            <a:t> an Object Detection model on custom data</a:t>
          </a:r>
          <a:endParaRPr lang="en-US" sz="1600" kern="1200" dirty="0"/>
        </a:p>
      </dsp:txBody>
      <dsp:txXfrm>
        <a:off x="169" y="1637725"/>
        <a:ext cx="2048693" cy="1475059"/>
      </dsp:txXfrm>
    </dsp:sp>
    <dsp:sp modelId="{EC23351A-87F7-764E-AA1A-370619FE24BC}">
      <dsp:nvSpPr>
        <dsp:cNvPr id="0" name=""/>
        <dsp:cNvSpPr/>
      </dsp:nvSpPr>
      <dsp:spPr>
        <a:xfrm>
          <a:off x="169" y="654352"/>
          <a:ext cx="2048693" cy="98337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165100" rIns="202365" bIns="16510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01</a:t>
          </a:r>
        </a:p>
      </dsp:txBody>
      <dsp:txXfrm>
        <a:off x="169" y="654352"/>
        <a:ext cx="2048693" cy="983372"/>
      </dsp:txXfrm>
    </dsp:sp>
    <dsp:sp modelId="{113A410E-714C-6D49-8650-66EBDFE49FB7}">
      <dsp:nvSpPr>
        <dsp:cNvPr id="0" name=""/>
        <dsp:cNvSpPr/>
      </dsp:nvSpPr>
      <dsp:spPr>
        <a:xfrm>
          <a:off x="2212758" y="654352"/>
          <a:ext cx="2048693" cy="2458432"/>
        </a:xfrm>
        <a:prstGeom prst="rect">
          <a:avLst/>
        </a:prstGeom>
        <a:solidFill>
          <a:schemeClr val="accent3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0" rIns="20236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Use </a:t>
          </a:r>
          <a:r>
            <a:rPr lang="en-GB" sz="1600" b="1" kern="1200" dirty="0"/>
            <a:t>Active Learning </a:t>
          </a:r>
          <a:r>
            <a:rPr lang="en-GB" sz="1600" kern="1200" dirty="0"/>
            <a:t>to reduce annotation workload</a:t>
          </a:r>
          <a:endParaRPr lang="en-US" sz="1600" kern="1200" dirty="0"/>
        </a:p>
      </dsp:txBody>
      <dsp:txXfrm>
        <a:off x="2212758" y="1637725"/>
        <a:ext cx="2048693" cy="1475059"/>
      </dsp:txXfrm>
    </dsp:sp>
    <dsp:sp modelId="{9C61A9CB-154E-4747-8C07-D17DB7C67A0E}">
      <dsp:nvSpPr>
        <dsp:cNvPr id="0" name=""/>
        <dsp:cNvSpPr/>
      </dsp:nvSpPr>
      <dsp:spPr>
        <a:xfrm>
          <a:off x="2212758" y="654352"/>
          <a:ext cx="2048693" cy="98337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165100" rIns="202365" bIns="16510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02</a:t>
          </a:r>
        </a:p>
      </dsp:txBody>
      <dsp:txXfrm>
        <a:off x="2212758" y="654352"/>
        <a:ext cx="2048693" cy="983372"/>
      </dsp:txXfrm>
    </dsp:sp>
    <dsp:sp modelId="{CF0F435F-330D-3C46-A6EA-B5AAFFE55677}">
      <dsp:nvSpPr>
        <dsp:cNvPr id="0" name=""/>
        <dsp:cNvSpPr/>
      </dsp:nvSpPr>
      <dsp:spPr>
        <a:xfrm>
          <a:off x="4425347" y="654352"/>
          <a:ext cx="2048693" cy="2458432"/>
        </a:xfrm>
        <a:prstGeom prst="rect">
          <a:avLst/>
        </a:prstGeom>
        <a:solidFill>
          <a:schemeClr val="accent6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0" rIns="20236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Understand how </a:t>
          </a:r>
          <a:r>
            <a:rPr lang="en-GB" sz="1600" b="1" kern="1200" dirty="0"/>
            <a:t>annotation quality </a:t>
          </a:r>
          <a:r>
            <a:rPr lang="en-GB" sz="1600" kern="1200" dirty="0"/>
            <a:t>affects model performance</a:t>
          </a:r>
          <a:endParaRPr lang="en-US" sz="1600" kern="1200" dirty="0"/>
        </a:p>
      </dsp:txBody>
      <dsp:txXfrm>
        <a:off x="4425347" y="1637725"/>
        <a:ext cx="2048693" cy="1475059"/>
      </dsp:txXfrm>
    </dsp:sp>
    <dsp:sp modelId="{61EB726F-D04F-5044-B474-3E68756C53C3}">
      <dsp:nvSpPr>
        <dsp:cNvPr id="0" name=""/>
        <dsp:cNvSpPr/>
      </dsp:nvSpPr>
      <dsp:spPr>
        <a:xfrm>
          <a:off x="4425347" y="654352"/>
          <a:ext cx="2048693" cy="98337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165100" rIns="202365" bIns="16510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03</a:t>
          </a:r>
        </a:p>
      </dsp:txBody>
      <dsp:txXfrm>
        <a:off x="4425347" y="654352"/>
        <a:ext cx="2048693" cy="983372"/>
      </dsp:txXfrm>
    </dsp:sp>
    <dsp:sp modelId="{A2E3DBFA-F962-6842-AE7C-D613DF5CDA95}">
      <dsp:nvSpPr>
        <dsp:cNvPr id="0" name=""/>
        <dsp:cNvSpPr/>
      </dsp:nvSpPr>
      <dsp:spPr>
        <a:xfrm>
          <a:off x="6637936" y="654352"/>
          <a:ext cx="2048693" cy="2458432"/>
        </a:xfrm>
        <a:prstGeom prst="rect">
          <a:avLst/>
        </a:prstGeom>
        <a:solidFill>
          <a:schemeClr val="accent1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0" rIns="20236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Apply </a:t>
          </a:r>
          <a:r>
            <a:rPr lang="en-GB" sz="1600" b="1" kern="1200" dirty="0"/>
            <a:t>Transfer Learning </a:t>
          </a:r>
          <a:r>
            <a:rPr lang="en-GB" sz="1600" kern="1200" dirty="0"/>
            <a:t>to boost performance and reduce training time</a:t>
          </a:r>
          <a:endParaRPr lang="en-US" sz="1600" kern="1200" dirty="0"/>
        </a:p>
      </dsp:txBody>
      <dsp:txXfrm>
        <a:off x="6637936" y="1637725"/>
        <a:ext cx="2048693" cy="1475059"/>
      </dsp:txXfrm>
    </dsp:sp>
    <dsp:sp modelId="{AECD300E-DABA-EF4D-8D39-C6408AB7BD35}">
      <dsp:nvSpPr>
        <dsp:cNvPr id="0" name=""/>
        <dsp:cNvSpPr/>
      </dsp:nvSpPr>
      <dsp:spPr>
        <a:xfrm>
          <a:off x="6637936" y="654352"/>
          <a:ext cx="2048693" cy="98337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165100" rIns="202365" bIns="16510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04</a:t>
          </a:r>
        </a:p>
      </dsp:txBody>
      <dsp:txXfrm>
        <a:off x="6637936" y="654352"/>
        <a:ext cx="2048693" cy="9833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B6121-1A35-1E4B-A17F-BD8E5958566F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BB7592-A3FA-0440-B591-2EF8BB2D48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9367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Justificar</a:t>
            </a:r>
            <a:r>
              <a:rPr lang="en-GB" dirty="0"/>
              <a:t> que </a:t>
            </a:r>
            <a:r>
              <a:rPr lang="en-GB" dirty="0" err="1"/>
              <a:t>é</a:t>
            </a:r>
            <a:r>
              <a:rPr lang="en-GB" dirty="0"/>
              <a:t> um tutorial </a:t>
            </a:r>
            <a:r>
              <a:rPr lang="en-GB" dirty="0" err="1"/>
              <a:t>mais</a:t>
            </a:r>
            <a:r>
              <a:rPr lang="en-GB" dirty="0"/>
              <a:t> </a:t>
            </a:r>
            <a:r>
              <a:rPr lang="en-GB" dirty="0" err="1"/>
              <a:t>pratico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7592-A3FA-0440-B591-2EF8BB2D484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7473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53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99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54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52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02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26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99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31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6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809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250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6/25/25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517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eo 3" descr="Computer Servers">
            <a:extLst>
              <a:ext uri="{FF2B5EF4-FFF2-40B4-BE49-F238E27FC236}">
                <a16:creationId xmlns:a16="http://schemas.microsoft.com/office/drawing/2014/main" id="{603682C1-B055-0435-5349-DDF7E0105C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58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7992A9-1E8C-4E57-B4F4-EE2D38E50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D5605-DEC9-99D2-0E6E-27BB1CA69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7"/>
            <a:ext cx="5021182" cy="330951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5600">
                <a:solidFill>
                  <a:srgbClr val="FFFFFF"/>
                </a:solidFill>
              </a:rPr>
              <a:t>Data-Efficient Strategies for Object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4A8DDF-E117-D94B-20CB-7F73030F10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70" y="4482450"/>
            <a:ext cx="5040785" cy="1724029"/>
          </a:xfrm>
        </p:spPr>
        <p:txBody>
          <a:bodyPr anchor="t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IbPRIA 2025</a:t>
            </a:r>
          </a:p>
          <a:p>
            <a:r>
              <a:rPr lang="en-GB">
                <a:solidFill>
                  <a:srgbClr val="FFFFFF"/>
                </a:solidFill>
              </a:rPr>
              <a:t>Dinis Costa &amp; Joana Costa</a:t>
            </a:r>
          </a:p>
          <a:p>
            <a:r>
              <a:rPr lang="en-GB">
                <a:solidFill>
                  <a:srgbClr val="FFFFFF"/>
                </a:solidFill>
              </a:rPr>
              <a:t>June 30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51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E75D16-7691-2076-E71B-503C1908E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8686800" cy="1463040"/>
          </a:xfrm>
        </p:spPr>
        <p:txBody>
          <a:bodyPr>
            <a:normAutofit/>
          </a:bodyPr>
          <a:lstStyle/>
          <a:p>
            <a:r>
              <a:rPr lang="en-GB" dirty="0"/>
              <a:t>Tutorial Goals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F74692-AE31-4A00-B5F9-994E8D519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68680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EE4961-E6D7-6607-84A5-66972DD59C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4625095"/>
              </p:ext>
            </p:extLst>
          </p:nvPr>
        </p:nvGraphicFramePr>
        <p:xfrm>
          <a:off x="520700" y="2578100"/>
          <a:ext cx="868680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92212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7D949E-564D-4503-A64E-D22FA3232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10F5A-5127-8F1D-3446-8BC9D16AE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154680" cy="4069080"/>
          </a:xfrm>
        </p:spPr>
        <p:txBody>
          <a:bodyPr>
            <a:normAutofit/>
          </a:bodyPr>
          <a:lstStyle/>
          <a:p>
            <a:r>
              <a:rPr lang="en-GB" sz="4000"/>
              <a:t>Agenda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8EEB27-9249-8B3A-C8C2-18F9DC48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482CAC-96FF-EBE5-E97D-0BE2B8A51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11155680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6BFBD8-3590-47AF-E911-6DD425296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692" y="1165459"/>
            <a:ext cx="9300035" cy="417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37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FA3EE-CDFA-1D76-EE22-7CDC188AE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35C56-4323-919A-E906-F926639FD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Pest detection -  importance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6D1F9D-FB5E-F832-1590-2156BF431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106036"/>
            <a:ext cx="7772400" cy="2670824"/>
          </a:xfrm>
          <a:prstGeom prst="rect">
            <a:avLst/>
          </a:prstGeom>
        </p:spPr>
      </p:pic>
      <p:pic>
        <p:nvPicPr>
          <p:cNvPr id="2050" name="Picture 2" descr="Scoutbox by AgroCares">
            <a:extLst>
              <a:ext uri="{FF2B5EF4-FFF2-40B4-BE49-F238E27FC236}">
                <a16:creationId xmlns:a16="http://schemas.microsoft.com/office/drawing/2014/main" id="{9D5B566A-0D7A-C9E9-1245-D54D38AF2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8301" y="3429000"/>
            <a:ext cx="4777014" cy="270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685D2F-BE23-D5B2-3B8F-583462B91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685" y="3914020"/>
            <a:ext cx="4659086" cy="26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43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890F8-ABE2-3B4F-BEC6-DA9B880BA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Data Collection, Preprocessing &amp;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B934B-EFEE-65AF-C686-C1E823F7F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26F82F-F5C6-A7BA-4C38-0B26C2789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478" y="1817914"/>
            <a:ext cx="7038599" cy="472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2FA18E-596C-2B88-F1A8-4A5534E1E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52" y="3765369"/>
            <a:ext cx="3989099" cy="303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60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C10D6-2B80-762D-62DD-BB2DD6D8A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State-of-the-Art in 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BADF8-CA04-99DF-914A-979FC028B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One Stage vs Two Stage – key diffs</a:t>
            </a:r>
          </a:p>
          <a:p>
            <a:r>
              <a:rPr lang="en-GB" dirty="0"/>
              <a:t>RCNN, Fast-RCNN, Faster </a:t>
            </a:r>
            <a:r>
              <a:rPr lang="en-GB" dirty="0" err="1"/>
              <a:t>Rcnn</a:t>
            </a:r>
            <a:endParaRPr lang="en-GB" dirty="0"/>
          </a:p>
          <a:p>
            <a:r>
              <a:rPr lang="en-GB" dirty="0"/>
              <a:t>YOLO1,2,3,4,5,6,7,8,9,10,11,  SSD</a:t>
            </a:r>
          </a:p>
          <a:p>
            <a:r>
              <a:rPr lang="en-GB" dirty="0"/>
              <a:t>Why YOLO why v5?</a:t>
            </a:r>
          </a:p>
          <a:p>
            <a:r>
              <a:rPr lang="en-GB" dirty="0"/>
              <a:t>Metrics (</a:t>
            </a:r>
            <a:r>
              <a:rPr lang="en-GB" dirty="0" err="1"/>
              <a:t>Iou</a:t>
            </a:r>
            <a:r>
              <a:rPr lang="en-GB" dirty="0"/>
              <a:t>, </a:t>
            </a:r>
            <a:r>
              <a:rPr lang="en-GB" dirty="0" err="1"/>
              <a:t>mAP</a:t>
            </a:r>
            <a:r>
              <a:rPr lang="en-GB" dirty="0"/>
              <a:t>)</a:t>
            </a:r>
            <a:br>
              <a:rPr lang="en-GB" dirty="0"/>
            </a:br>
            <a:br>
              <a:rPr lang="en-GB" dirty="0"/>
            </a:br>
            <a:r>
              <a:rPr lang="en-GB" dirty="0" err="1"/>
              <a:t>Experimentação</a:t>
            </a:r>
            <a:r>
              <a:rPr lang="en-GB" dirty="0"/>
              <a:t> </a:t>
            </a:r>
            <a:r>
              <a:rPr lang="en-GB" dirty="0" err="1"/>
              <a:t>talvez</a:t>
            </a:r>
            <a:r>
              <a:rPr lang="en-GB" dirty="0"/>
              <a:t> </a:t>
            </a:r>
            <a:r>
              <a:rPr lang="en-GB" dirty="0" err="1"/>
              <a:t>toda</a:t>
            </a:r>
            <a:r>
              <a:rPr lang="en-GB" dirty="0"/>
              <a:t> no v11, </a:t>
            </a:r>
            <a:r>
              <a:rPr lang="en-GB" dirty="0" err="1"/>
              <a:t>apenas</a:t>
            </a:r>
            <a:r>
              <a:rPr lang="en-GB" dirty="0"/>
              <a:t> transfer learning no v5 pe </a:t>
            </a:r>
            <a:r>
              <a:rPr lang="en-GB" dirty="0" err="1"/>
              <a:t>temos</a:t>
            </a:r>
            <a:r>
              <a:rPr lang="en-GB" dirty="0"/>
              <a:t> o </a:t>
            </a:r>
            <a:r>
              <a:rPr lang="en-GB" dirty="0" err="1"/>
              <a:t>modelo</a:t>
            </a:r>
            <a:r>
              <a:rPr lang="en-GB" dirty="0"/>
              <a:t> do </a:t>
            </a:r>
            <a:r>
              <a:rPr lang="en-GB" dirty="0" err="1"/>
              <a:t>bruno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3539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6A59A-7F44-7669-3CF3-AA224EB3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Active Learning</a:t>
            </a:r>
          </a:p>
        </p:txBody>
      </p:sp>
      <p:pic>
        <p:nvPicPr>
          <p:cNvPr id="6" name="Content Placeholder 5" descr="A circular diagram of data&#10;&#10;Description automatically generated">
            <a:extLst>
              <a:ext uri="{FF2B5EF4-FFF2-40B4-BE49-F238E27FC236}">
                <a16:creationId xmlns:a16="http://schemas.microsoft.com/office/drawing/2014/main" id="{82831A85-A930-D543-85E3-075357BB2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112" y="2155371"/>
            <a:ext cx="3825239" cy="3830638"/>
          </a:xfrm>
        </p:spPr>
      </p:pic>
    </p:spTree>
    <p:extLst>
      <p:ext uri="{BB962C8B-B14F-4D97-AF65-F5344CB8AC3E}">
        <p14:creationId xmlns:p14="http://schemas.microsoft.com/office/powerpoint/2010/main" val="186456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31E25-FC2F-E175-FA21-B94A91C01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7280F-99FA-D609-53CE-0B43BB28F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Key diffs</a:t>
            </a:r>
          </a:p>
          <a:p>
            <a:r>
              <a:rPr lang="en-GB" dirty="0"/>
              <a:t>Impact</a:t>
            </a:r>
          </a:p>
          <a:p>
            <a:r>
              <a:rPr lang="en-GB" dirty="0"/>
              <a:t>Ponte para </a:t>
            </a:r>
            <a:r>
              <a:rPr lang="en-GB" dirty="0" err="1"/>
              <a:t>mAP</a:t>
            </a:r>
            <a:r>
              <a:rPr lang="en-GB" dirty="0"/>
              <a:t> </a:t>
            </a:r>
            <a:r>
              <a:rPr lang="en-GB" dirty="0" err="1"/>
              <a:t>IoU</a:t>
            </a:r>
            <a:r>
              <a:rPr lang="en-GB" dirty="0"/>
              <a:t> - </a:t>
            </a:r>
            <a:r>
              <a:rPr lang="en-GB" dirty="0" err="1"/>
              <a:t>bbox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AE7B9-65E8-CD10-CB80-20DBF24A2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540" y="3856672"/>
            <a:ext cx="3897889" cy="30970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C79185-88AC-FB22-7AA3-7E70C7293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225" y="735700"/>
            <a:ext cx="6048471" cy="33410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AA7538-4BB8-F09E-7223-1FE59C7AC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64" y="4209733"/>
            <a:ext cx="5367461" cy="2273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115EAB-11F6-3749-89AD-7443738EF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4943" y="2710470"/>
            <a:ext cx="7772400" cy="229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426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68D0B-2FCD-03C1-B3D7-A8DFE5BF7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Transfer Learning</a:t>
            </a:r>
          </a:p>
        </p:txBody>
      </p:sp>
      <p:pic>
        <p:nvPicPr>
          <p:cNvPr id="5" name="Content Placeholder 4" descr="A diagram of a computer data transfer&#10;&#10;Description automatically generated">
            <a:extLst>
              <a:ext uri="{FF2B5EF4-FFF2-40B4-BE49-F238E27FC236}">
                <a16:creationId xmlns:a16="http://schemas.microsoft.com/office/drawing/2014/main" id="{7A56DAB7-9535-B484-1332-E080BBD29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208" y="3352017"/>
            <a:ext cx="3544465" cy="2739200"/>
          </a:xfrm>
        </p:spPr>
      </p:pic>
    </p:spTree>
    <p:extLst>
      <p:ext uri="{BB962C8B-B14F-4D97-AF65-F5344CB8AC3E}">
        <p14:creationId xmlns:p14="http://schemas.microsoft.com/office/powerpoint/2010/main" val="4007196940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139</Words>
  <Application>Microsoft Macintosh PowerPoint</Application>
  <PresentationFormat>Widescreen</PresentationFormat>
  <Paragraphs>31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Arial</vt:lpstr>
      <vt:lpstr>Bierstadt</vt:lpstr>
      <vt:lpstr>GestaltVTI</vt:lpstr>
      <vt:lpstr>Data-Efficient Strategies for Object Detection</vt:lpstr>
      <vt:lpstr>Tutorial Goals</vt:lpstr>
      <vt:lpstr>Agenda</vt:lpstr>
      <vt:lpstr>Case Study</vt:lpstr>
      <vt:lpstr>Data Collection, Preprocessing &amp; Annotation</vt:lpstr>
      <vt:lpstr>State-of-the-Art in Object Detection</vt:lpstr>
      <vt:lpstr>Active Learning</vt:lpstr>
      <vt:lpstr>Data Quality</vt:lpstr>
      <vt:lpstr>Transfer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Dinis Costa</dc:creator>
  <cp:lastModifiedBy>Dinis Costa</cp:lastModifiedBy>
  <cp:revision>1</cp:revision>
  <dcterms:created xsi:type="dcterms:W3CDTF">2025-06-25T08:32:53Z</dcterms:created>
  <dcterms:modified xsi:type="dcterms:W3CDTF">2025-06-25T09:46:31Z</dcterms:modified>
</cp:coreProperties>
</file>